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70" r:id="rId4"/>
    <p:sldId id="259" r:id="rId5"/>
    <p:sldId id="271" r:id="rId6"/>
    <p:sldId id="272" r:id="rId7"/>
    <p:sldId id="258" r:id="rId8"/>
    <p:sldId id="261" r:id="rId9"/>
    <p:sldId id="260" r:id="rId10"/>
    <p:sldId id="263" r:id="rId11"/>
    <p:sldId id="265" r:id="rId12"/>
    <p:sldId id="266" r:id="rId13"/>
    <p:sldId id="267" r:id="rId14"/>
    <p:sldId id="268" r:id="rId15"/>
    <p:sldId id="269" r:id="rId16"/>
    <p:sldId id="273" r:id="rId17"/>
    <p:sldId id="275" r:id="rId18"/>
    <p:sldId id="274" r:id="rId19"/>
    <p:sldId id="276" r:id="rId20"/>
  </p:sldIdLst>
  <p:sldSz cx="9144000" cy="6858000" type="screen4x3"/>
  <p:notesSz cx="6858000" cy="9144000"/>
  <p:defaultTextStyle>
    <a:defPPr>
      <a:defRPr lang="ru-RU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971EF"/>
    <a:srgbClr val="CC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8715" autoAdjust="0"/>
  </p:normalViewPr>
  <p:slideViewPr>
    <p:cSldViewPr>
      <p:cViewPr varScale="1">
        <p:scale>
          <a:sx n="61" d="100"/>
          <a:sy n="61" d="100"/>
        </p:scale>
        <p:origin x="-1614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7A0A96-4696-49B4-9B93-6C9D37F677C6}" type="datetimeFigureOut">
              <a:rPr lang="ru-RU"/>
              <a:pPr>
                <a:defRPr/>
              </a:pPr>
              <a:t>15.06.2017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378EC21-A633-4734-95AC-F88A3E1926AE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788705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B6F40B7-A2BA-47E5-94D1-08DA918DD1CC}" type="datetimeFigureOut">
              <a:rPr lang="ru-RU"/>
              <a:pPr>
                <a:defRPr/>
              </a:pPr>
              <a:t>15.06.2017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2139454-5682-454E-844D-7E6C3A96E722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402978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331B00-FD80-4BBA-A1ED-0C11320BD3D3}" type="datetimeFigureOut">
              <a:rPr lang="ru-RU"/>
              <a:pPr>
                <a:defRPr/>
              </a:pPr>
              <a:t>15.06.2017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C85C20-6461-4548-94FC-21F490C175CD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747813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7820886-E395-451E-BD96-6483599EE247}" type="datetimeFigureOut">
              <a:rPr lang="ru-RU"/>
              <a:pPr>
                <a:defRPr/>
              </a:pPr>
              <a:t>15.06.2017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DB8CBA9-14A8-4031-ABD8-0F7D8E0B2BA9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39760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DC8DC3-044E-418D-B3FE-723BE5E1E986}" type="datetimeFigureOut">
              <a:rPr lang="ru-RU"/>
              <a:pPr>
                <a:defRPr/>
              </a:pPr>
              <a:t>15.06.2017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698AA34-F44E-40A6-8F5B-87C5BF9EADBB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577718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11368D-0976-42AB-BD60-3786A56475E2}" type="datetimeFigureOut">
              <a:rPr lang="ru-RU"/>
              <a:pPr>
                <a:defRPr/>
              </a:pPr>
              <a:t>15.06.2017</a:t>
            </a:fld>
            <a:endParaRPr lang="ru-RU"/>
          </a:p>
        </p:txBody>
      </p:sp>
      <p:sp>
        <p:nvSpPr>
          <p:cNvPr id="6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9B94DFD-E1E4-4360-9D6E-E3D377B9AE60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0392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586D1E-109E-49BF-95B3-1F07E2EC842B}" type="datetimeFigureOut">
              <a:rPr lang="ru-RU"/>
              <a:pPr>
                <a:defRPr/>
              </a:pPr>
              <a:t>15.06.2017</a:t>
            </a:fld>
            <a:endParaRPr lang="ru-RU"/>
          </a:p>
        </p:txBody>
      </p:sp>
      <p:sp>
        <p:nvSpPr>
          <p:cNvPr id="8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9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44C5321-3414-478A-9C8E-4AFBBF122EA8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31807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5DF8743-1AFB-48F9-8EA1-C758CFA0CE56}" type="datetimeFigureOut">
              <a:rPr lang="ru-RU"/>
              <a:pPr>
                <a:defRPr/>
              </a:pPr>
              <a:t>15.06.2017</a:t>
            </a:fld>
            <a:endParaRPr lang="ru-RU"/>
          </a:p>
        </p:txBody>
      </p:sp>
      <p:sp>
        <p:nvSpPr>
          <p:cNvPr id="4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689AA94-80E7-4B90-A6CB-80D4DF7E2CA0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900668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EE2AE9-AAF8-42EF-974F-CF3F7394804E}" type="datetimeFigureOut">
              <a:rPr lang="ru-RU"/>
              <a:pPr>
                <a:defRPr/>
              </a:pPr>
              <a:t>15.06.2017</a:t>
            </a:fld>
            <a:endParaRPr lang="ru-RU"/>
          </a:p>
        </p:txBody>
      </p:sp>
      <p:sp>
        <p:nvSpPr>
          <p:cNvPr id="3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4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970F289-9E68-4B24-90B3-103A3E34E17E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650196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5CB8DDF-B6FC-4E56-B744-54F0D755F323}" type="datetimeFigureOut">
              <a:rPr lang="ru-RU"/>
              <a:pPr>
                <a:defRPr/>
              </a:pPr>
              <a:t>15.06.2017</a:t>
            </a:fld>
            <a:endParaRPr lang="ru-RU"/>
          </a:p>
        </p:txBody>
      </p:sp>
      <p:sp>
        <p:nvSpPr>
          <p:cNvPr id="6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51F30F-C9DD-4F33-B910-0A609AC4DA6E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436193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ru-RU" noProof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544A910-4F9E-4C46-BB42-AD0757E6E19B}" type="datetimeFigureOut">
              <a:rPr lang="ru-RU"/>
              <a:pPr>
                <a:defRPr/>
              </a:pPr>
              <a:t>15.06.2017</a:t>
            </a:fld>
            <a:endParaRPr lang="ru-RU"/>
          </a:p>
        </p:txBody>
      </p:sp>
      <p:sp>
        <p:nvSpPr>
          <p:cNvPr id="6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40E5388-544D-4687-82DD-8EE9AF3E4AB6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595824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Заголовок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uk-UA" smtClean="0"/>
              <a:t>Образец заголовка</a:t>
            </a:r>
          </a:p>
        </p:txBody>
      </p:sp>
      <p:sp>
        <p:nvSpPr>
          <p:cNvPr id="1027" name="Текст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uk-UA" smtClean="0"/>
              <a:t>Образец текста</a:t>
            </a:r>
          </a:p>
          <a:p>
            <a:pPr lvl="1"/>
            <a:r>
              <a:rPr lang="ru-RU" altLang="uk-UA" smtClean="0"/>
              <a:t>Второй уровень</a:t>
            </a:r>
          </a:p>
          <a:p>
            <a:pPr lvl="2"/>
            <a:r>
              <a:rPr lang="ru-RU" altLang="uk-UA" smtClean="0"/>
              <a:t>Третий уровень</a:t>
            </a:r>
          </a:p>
          <a:p>
            <a:pPr lvl="3"/>
            <a:r>
              <a:rPr lang="ru-RU" altLang="uk-UA" smtClean="0"/>
              <a:t>Четвертый уровень</a:t>
            </a:r>
          </a:p>
          <a:p>
            <a:pPr lvl="4"/>
            <a:r>
              <a:rPr lang="ru-RU" altLang="uk-UA" smtClean="0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7E173086-7182-45AE-92B1-C27255609BDF}" type="datetimeFigureOut">
              <a:rPr lang="ru-RU"/>
              <a:pPr>
                <a:defRPr/>
              </a:pPr>
              <a:t>15.06.2017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EBE2AF03-B497-4EFF-830E-5B9A92E63A72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8425" y="2509838"/>
            <a:ext cx="8864600" cy="1425575"/>
          </a:xfrm>
        </p:spPr>
        <p:txBody>
          <a:bodyPr rtlCol="0"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uk-UA" dirty="0" smtClean="0">
                <a:solidFill>
                  <a:schemeClr val="bg1"/>
                </a:solidFill>
              </a:rPr>
              <a:t>Розробка АІС по обслуговуванню клієнтів підприємством, що надає послуги по ремонту мобільних пристроїв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2051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" y="4648200"/>
            <a:ext cx="4038600" cy="1752600"/>
          </a:xfrm>
        </p:spPr>
        <p:txBody>
          <a:bodyPr/>
          <a:lstStyle/>
          <a:p>
            <a:pPr algn="l"/>
            <a:r>
              <a:rPr lang="uk-UA" altLang="uk-UA" smtClean="0">
                <a:solidFill>
                  <a:schemeClr val="bg1"/>
                </a:solidFill>
              </a:rPr>
              <a:t>Підготував</a:t>
            </a:r>
          </a:p>
          <a:p>
            <a:pPr algn="l"/>
            <a:r>
              <a:rPr lang="uk-UA" altLang="uk-UA" smtClean="0">
                <a:solidFill>
                  <a:schemeClr val="bg1"/>
                </a:solidFill>
              </a:rPr>
              <a:t>Студент групи 43-ПЗ</a:t>
            </a:r>
          </a:p>
          <a:p>
            <a:pPr algn="l"/>
            <a:r>
              <a:rPr lang="uk-UA" altLang="uk-UA" smtClean="0">
                <a:solidFill>
                  <a:schemeClr val="bg1"/>
                </a:solidFill>
              </a:rPr>
              <a:t>Кравчук Назар</a:t>
            </a:r>
            <a:endParaRPr lang="ru-RU" altLang="uk-UA" smtClean="0">
              <a:solidFill>
                <a:schemeClr val="bg1"/>
              </a:solidFill>
            </a:endParaRPr>
          </a:p>
        </p:txBody>
      </p:sp>
      <p:sp>
        <p:nvSpPr>
          <p:cNvPr id="2052" name="Прямоугольник 10"/>
          <p:cNvSpPr>
            <a:spLocks noChangeArrowheads="1"/>
          </p:cNvSpPr>
          <p:nvPr/>
        </p:nvSpPr>
        <p:spPr bwMode="auto">
          <a:xfrm>
            <a:off x="3783013" y="6305550"/>
            <a:ext cx="162718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uk-UA" altLang="uk-UA" sz="2000" b="1">
                <a:solidFill>
                  <a:srgbClr val="EAEAEA"/>
                </a:solidFill>
                <a:latin typeface="Times New Roman" pitchFamily="18" charset="0"/>
              </a:rPr>
              <a:t>Львів – 2017</a:t>
            </a:r>
            <a:endParaRPr lang="uk-UA" altLang="uk-UA" b="1">
              <a:latin typeface="Constantia" pitchFamily="18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1924660" y="140242"/>
            <a:ext cx="5604611" cy="9233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5400" b="1" dirty="0" err="1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  <a:latin typeface="+mn-lt"/>
                <a:cs typeface="+mn-cs"/>
              </a:rPr>
              <a:t>Дипломна</a:t>
            </a:r>
            <a:r>
              <a:rPr lang="ru-RU" sz="5400" b="1" dirty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  <a:latin typeface="+mn-lt"/>
                <a:cs typeface="+mn-cs"/>
              </a:rPr>
              <a:t> робота</a:t>
            </a:r>
            <a:endParaRPr lang="ru-RU" sz="5400" b="1" dirty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effectLst>
                <a:innerShdw blurRad="101600" dist="76200" dir="5400000">
                  <a:schemeClr val="accent1">
                    <a:satMod val="190000"/>
                    <a:tint val="100000"/>
                    <a:alpha val="74000"/>
                  </a:schemeClr>
                </a:innerShdw>
              </a:effectLst>
              <a:latin typeface="+mn-lt"/>
              <a:cs typeface="+mn-cs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3606227" y="751643"/>
            <a:ext cx="2953070" cy="92333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5400" b="1" dirty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  <a:latin typeface="+mn-lt"/>
                <a:cs typeface="+mn-cs"/>
              </a:rPr>
              <a:t>на тему:</a:t>
            </a:r>
            <a:endParaRPr lang="ru-RU" sz="5400" b="1" dirty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effectLst>
                <a:innerShdw blurRad="101600" dist="76200" dir="5400000">
                  <a:schemeClr val="accent1">
                    <a:satMod val="190000"/>
                    <a:tint val="100000"/>
                    <a:alpha val="74000"/>
                  </a:schemeClr>
                </a:innerShdw>
              </a:effectLst>
              <a:latin typeface="+mn-lt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Прямоугольник 3"/>
          <p:cNvSpPr>
            <a:spLocks noChangeArrowheads="1"/>
          </p:cNvSpPr>
          <p:nvPr/>
        </p:nvSpPr>
        <p:spPr bwMode="auto">
          <a:xfrm>
            <a:off x="-381000" y="41275"/>
            <a:ext cx="99060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/>
            <a:r>
              <a:rPr lang="uk-UA" altLang="uk-UA" sz="4800" dirty="0" smtClean="0">
                <a:solidFill>
                  <a:srgbClr val="FFFFFF"/>
                </a:solidFill>
                <a:latin typeface="Times New Roman" pitchFamily="18" charset="0"/>
              </a:rPr>
              <a:t>Вхід </a:t>
            </a:r>
            <a:r>
              <a:rPr lang="uk-UA" altLang="uk-UA" sz="4800" dirty="0">
                <a:solidFill>
                  <a:srgbClr val="FFFFFF"/>
                </a:solidFill>
                <a:latin typeface="Times New Roman" pitchFamily="18" charset="0"/>
              </a:rPr>
              <a:t>у </a:t>
            </a:r>
            <a:r>
              <a:rPr lang="uk-UA" altLang="uk-UA" sz="4800" dirty="0" smtClean="0">
                <a:solidFill>
                  <a:srgbClr val="FFFFFF"/>
                </a:solidFill>
                <a:latin typeface="Times New Roman" pitchFamily="18" charset="0"/>
              </a:rPr>
              <a:t>систему та головне вікно</a:t>
            </a:r>
            <a:endParaRPr lang="ru-RU" altLang="uk-UA" sz="4800" dirty="0">
              <a:solidFill>
                <a:srgbClr val="FFFFFF"/>
              </a:solidFill>
              <a:latin typeface="Times New Roman" pitchFamily="18" charset="0"/>
            </a:endParaRPr>
          </a:p>
        </p:txBody>
      </p:sp>
      <p:pic>
        <p:nvPicPr>
          <p:cNvPr id="10243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0" y="1102545"/>
            <a:ext cx="2667000" cy="15441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68" y="2327167"/>
            <a:ext cx="7031064" cy="47083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Прямоугольник 3"/>
          <p:cNvSpPr>
            <a:spLocks noChangeArrowheads="1"/>
          </p:cNvSpPr>
          <p:nvPr/>
        </p:nvSpPr>
        <p:spPr bwMode="auto">
          <a:xfrm>
            <a:off x="-381000" y="41275"/>
            <a:ext cx="9906000" cy="157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/>
            <a:r>
              <a:rPr lang="uk-UA" altLang="uk-UA" sz="4800">
                <a:solidFill>
                  <a:srgbClr val="FFFFFF"/>
                </a:solidFill>
                <a:latin typeface="Times New Roman" pitchFamily="18" charset="0"/>
              </a:rPr>
              <a:t>Додавання нового клієнта та пристрою</a:t>
            </a:r>
            <a:endParaRPr lang="ru-RU" altLang="uk-UA" sz="4800">
              <a:solidFill>
                <a:srgbClr val="FFFFFF"/>
              </a:solidFill>
              <a:latin typeface="Times New Roman" pitchFamily="18" charset="0"/>
            </a:endParaRPr>
          </a:p>
        </p:txBody>
      </p:sp>
      <p:pic>
        <p:nvPicPr>
          <p:cNvPr id="12291" name="Рисунок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916113"/>
            <a:ext cx="2982913" cy="3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2" name="Рисунок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1916113"/>
            <a:ext cx="2857500" cy="3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Прямоугольник 3"/>
          <p:cNvSpPr>
            <a:spLocks noChangeArrowheads="1"/>
          </p:cNvSpPr>
          <p:nvPr/>
        </p:nvSpPr>
        <p:spPr bwMode="auto">
          <a:xfrm>
            <a:off x="-381000" y="41275"/>
            <a:ext cx="990600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/>
            <a:r>
              <a:rPr lang="uk-UA" altLang="uk-UA" sz="4800">
                <a:solidFill>
                  <a:srgbClr val="FFFFFF"/>
                </a:solidFill>
                <a:latin typeface="Times New Roman" pitchFamily="18" charset="0"/>
              </a:rPr>
              <a:t>Списки клієнтів та пристроїв</a:t>
            </a:r>
            <a:endParaRPr lang="ru-RU" altLang="uk-UA" sz="4800">
              <a:solidFill>
                <a:srgbClr val="FFFFFF"/>
              </a:solidFill>
              <a:latin typeface="Times New Roman" pitchFamily="18" charset="0"/>
            </a:endParaRPr>
          </a:p>
        </p:txBody>
      </p:sp>
      <p:pic>
        <p:nvPicPr>
          <p:cNvPr id="13315" name="Рисунок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1201738"/>
            <a:ext cx="6496050" cy="1893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6" name="Рисунок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3200400"/>
            <a:ext cx="6496050" cy="335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Прямоугольник 3"/>
          <p:cNvSpPr>
            <a:spLocks noChangeArrowheads="1"/>
          </p:cNvSpPr>
          <p:nvPr/>
        </p:nvSpPr>
        <p:spPr bwMode="auto">
          <a:xfrm>
            <a:off x="-381000" y="41275"/>
            <a:ext cx="990600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/>
            <a:r>
              <a:rPr lang="uk-UA" altLang="uk-UA" sz="4800">
                <a:solidFill>
                  <a:srgbClr val="FFFFFF"/>
                </a:solidFill>
                <a:latin typeface="Times New Roman" pitchFamily="18" charset="0"/>
              </a:rPr>
              <a:t>Оформлення нової покупки</a:t>
            </a:r>
            <a:endParaRPr lang="ru-RU" altLang="uk-UA" sz="4800">
              <a:solidFill>
                <a:srgbClr val="FFFFFF"/>
              </a:solidFill>
              <a:latin typeface="Times New Roman" pitchFamily="18" charset="0"/>
            </a:endParaRPr>
          </a:p>
        </p:txBody>
      </p:sp>
      <p:pic>
        <p:nvPicPr>
          <p:cNvPr id="14339" name="Рисунок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130300"/>
            <a:ext cx="3276600" cy="340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0" name="Рисунок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425" y="4572000"/>
            <a:ext cx="3228975" cy="1882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1" name="Рисунок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130300"/>
            <a:ext cx="3995738" cy="532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Прямоугольник 3"/>
          <p:cNvSpPr>
            <a:spLocks noChangeArrowheads="1"/>
          </p:cNvSpPr>
          <p:nvPr/>
        </p:nvSpPr>
        <p:spPr bwMode="auto">
          <a:xfrm>
            <a:off x="-381000" y="41275"/>
            <a:ext cx="990600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/>
            <a:r>
              <a:rPr lang="uk-UA" altLang="uk-UA" sz="4800">
                <a:solidFill>
                  <a:srgbClr val="FFFFFF"/>
                </a:solidFill>
                <a:latin typeface="Times New Roman" pitchFamily="18" charset="0"/>
              </a:rPr>
              <a:t>Оформлення обстеження</a:t>
            </a:r>
            <a:endParaRPr lang="ru-RU" altLang="uk-UA" sz="4800">
              <a:solidFill>
                <a:srgbClr val="FFFFFF"/>
              </a:solidFill>
              <a:latin typeface="Times New Roman" pitchFamily="18" charset="0"/>
            </a:endParaRPr>
          </a:p>
        </p:txBody>
      </p:sp>
      <p:pic>
        <p:nvPicPr>
          <p:cNvPr id="15363" name="Рисунок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825" y="1905000"/>
            <a:ext cx="3228975" cy="322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4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990600"/>
            <a:ext cx="3717925" cy="526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Прямоугольник 3"/>
          <p:cNvSpPr>
            <a:spLocks noChangeArrowheads="1"/>
          </p:cNvSpPr>
          <p:nvPr/>
        </p:nvSpPr>
        <p:spPr bwMode="auto">
          <a:xfrm>
            <a:off x="-381000" y="41275"/>
            <a:ext cx="990600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/>
            <a:r>
              <a:rPr lang="uk-UA" altLang="uk-UA" sz="4800" dirty="0" smtClean="0">
                <a:solidFill>
                  <a:srgbClr val="FFFFFF"/>
                </a:solidFill>
                <a:latin typeface="Times New Roman" pitchFamily="18" charset="0"/>
              </a:rPr>
              <a:t>Проведення обстеження</a:t>
            </a:r>
            <a:endParaRPr lang="ru-RU" altLang="uk-UA" sz="4800" dirty="0">
              <a:solidFill>
                <a:srgbClr val="FFFFFF"/>
              </a:solidFill>
              <a:latin typeface="Times New Roman" pitchFamily="18" charset="0"/>
            </a:endParaRPr>
          </a:p>
        </p:txBody>
      </p:sp>
      <p:pic>
        <p:nvPicPr>
          <p:cNvPr id="16387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387" y="884453"/>
            <a:ext cx="3801548" cy="45257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Рисунок 3"/>
          <p:cNvPicPr/>
          <p:nvPr/>
        </p:nvPicPr>
        <p:blipFill>
          <a:blip r:embed="rId3"/>
          <a:stretch>
            <a:fillRect/>
          </a:stretch>
        </p:blipFill>
        <p:spPr>
          <a:xfrm>
            <a:off x="4876800" y="1601895"/>
            <a:ext cx="3505200" cy="309086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1371600" y="228600"/>
            <a:ext cx="6477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uk-UA" altLang="uk-UA" sz="4800" dirty="0">
                <a:solidFill>
                  <a:srgbClr val="FFFFFF"/>
                </a:solidFill>
                <a:latin typeface="Times New Roman" pitchFamily="18" charset="0"/>
              </a:rPr>
              <a:t>Проведення </a:t>
            </a:r>
            <a:r>
              <a:rPr lang="uk-UA" altLang="uk-UA" sz="4800" dirty="0" smtClean="0">
                <a:solidFill>
                  <a:srgbClr val="FFFFFF"/>
                </a:solidFill>
                <a:latin typeface="Times New Roman" pitchFamily="18" charset="0"/>
              </a:rPr>
              <a:t>ремонту</a:t>
            </a:r>
            <a:endParaRPr lang="ru-RU" altLang="uk-UA" sz="4800" dirty="0">
              <a:solidFill>
                <a:srgbClr val="FFFFFF"/>
              </a:solidFill>
              <a:latin typeface="Times New Roman" pitchFamily="18" charset="0"/>
            </a:endParaRPr>
          </a:p>
        </p:txBody>
      </p:sp>
      <p:pic>
        <p:nvPicPr>
          <p:cNvPr id="6" name="Рисунок 5"/>
          <p:cNvPicPr/>
          <p:nvPr/>
        </p:nvPicPr>
        <p:blipFill>
          <a:blip r:embed="rId2"/>
          <a:stretch>
            <a:fillRect/>
          </a:stretch>
        </p:blipFill>
        <p:spPr>
          <a:xfrm>
            <a:off x="4800600" y="1699237"/>
            <a:ext cx="3467100" cy="2571750"/>
          </a:xfrm>
          <a:prstGeom prst="rect">
            <a:avLst/>
          </a:prstGeom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693375"/>
            <a:ext cx="3436938" cy="2560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78979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sz="5400" dirty="0" smtClean="0">
                <a:solidFill>
                  <a:schemeClr val="bg1"/>
                </a:solidFill>
              </a:rPr>
              <a:t>Статистика</a:t>
            </a:r>
            <a:endParaRPr lang="uk-UA" sz="5400" dirty="0">
              <a:solidFill>
                <a:schemeClr val="bg1"/>
              </a:solidFill>
            </a:endParaRPr>
          </a:p>
        </p:txBody>
      </p:sp>
      <p:pic>
        <p:nvPicPr>
          <p:cNvPr id="4" name="Рисунок 3"/>
          <p:cNvPicPr/>
          <p:nvPr/>
        </p:nvPicPr>
        <p:blipFill>
          <a:blip r:embed="rId2"/>
          <a:stretch>
            <a:fillRect/>
          </a:stretch>
        </p:blipFill>
        <p:spPr>
          <a:xfrm>
            <a:off x="737461" y="1755037"/>
            <a:ext cx="3466465" cy="3373755"/>
          </a:xfrm>
          <a:prstGeom prst="rect">
            <a:avLst/>
          </a:prstGeom>
        </p:spPr>
      </p:pic>
      <p:pic>
        <p:nvPicPr>
          <p:cNvPr id="5" name="Рисунок 4"/>
          <p:cNvPicPr/>
          <p:nvPr/>
        </p:nvPicPr>
        <p:blipFill>
          <a:blip r:embed="rId3"/>
          <a:stretch>
            <a:fillRect/>
          </a:stretch>
        </p:blipFill>
        <p:spPr>
          <a:xfrm>
            <a:off x="5257800" y="1755037"/>
            <a:ext cx="3357245" cy="3373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790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>
            <a:spLocks noChangeArrowheads="1"/>
          </p:cNvSpPr>
          <p:nvPr/>
        </p:nvSpPr>
        <p:spPr bwMode="auto">
          <a:xfrm>
            <a:off x="-381000" y="41275"/>
            <a:ext cx="990600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/>
            <a:r>
              <a:rPr lang="uk-UA" altLang="uk-UA" sz="4800" dirty="0" smtClean="0">
                <a:solidFill>
                  <a:srgbClr val="FFFFFF"/>
                </a:solidFill>
                <a:latin typeface="Times New Roman" pitchFamily="18" charset="0"/>
              </a:rPr>
              <a:t>ВИСНОВОК</a:t>
            </a:r>
            <a:endParaRPr lang="ru-RU" altLang="uk-UA" sz="4800" dirty="0">
              <a:solidFill>
                <a:srgbClr val="FFFFFF"/>
              </a:solidFill>
              <a:latin typeface="Times New Roman" pitchFamily="18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381000" y="871538"/>
            <a:ext cx="8382000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uk-UA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 процесі виконання дипломної роботи було розроблено автоматизовану інформаційну систему для обслуговування клієнтів підприємством, що надає послуги по ремонту мобільних пристроїв. </a:t>
            </a:r>
          </a:p>
          <a:p>
            <a:r>
              <a:rPr lang="uk-UA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АІС розроблена і повністю відповідає поставленим вимогам:</a:t>
            </a:r>
          </a:p>
          <a:p>
            <a:pPr marL="285750" indent="-285750">
              <a:buFont typeface="Calibri" panose="020F0502020204030204" pitchFamily="34" charset="0"/>
              <a:buChar char="‒"/>
            </a:pPr>
            <a:r>
              <a:rPr lang="uk-UA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проведення безпомилкових арифметичних розрахунків;</a:t>
            </a:r>
          </a:p>
          <a:p>
            <a:pPr marL="285750" indent="-285750">
              <a:buFont typeface="Calibri" panose="020F0502020204030204" pitchFamily="34" charset="0"/>
              <a:buChar char="‒"/>
            </a:pPr>
            <a:r>
              <a:rPr lang="uk-UA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забезпечення підготовки , заповнення, роздруківки первинних і звітних документів;</a:t>
            </a:r>
          </a:p>
          <a:p>
            <a:pPr marL="285750" indent="-285750">
              <a:buFont typeface="Calibri" panose="020F0502020204030204" pitchFamily="34" charset="0"/>
              <a:buChar char="‒"/>
            </a:pPr>
            <a:r>
              <a:rPr lang="uk-UA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полегшення доступу до бази даних товарів для прийняття рішення, щодо замовлення;</a:t>
            </a:r>
          </a:p>
          <a:p>
            <a:pPr marL="285750" indent="-285750">
              <a:buFont typeface="Calibri" panose="020F0502020204030204" pitchFamily="34" charset="0"/>
              <a:buChar char="‒"/>
            </a:pPr>
            <a:r>
              <a:rPr lang="uk-UA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спрощення та прискорення обробки даних;</a:t>
            </a:r>
          </a:p>
          <a:p>
            <a:pPr marL="285750" indent="-285750">
              <a:buFont typeface="Calibri" panose="020F0502020204030204" pitchFamily="34" charset="0"/>
              <a:buChar char="‒"/>
            </a:pPr>
            <a:r>
              <a:rPr lang="uk-UA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забезпечення звертання до даних і звітів за минулі періоди (вести архів).</a:t>
            </a:r>
          </a:p>
          <a:p>
            <a:r>
              <a:rPr lang="uk-UA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Дана тема являється актуальною у наш час. Використання мови програмування С#, технології розробки користувацького інтерфейсу 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WPF </a:t>
            </a:r>
            <a:r>
              <a:rPr lang="uk-UA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та бібліотеки компонентів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DevExpress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uk-UA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виявилося доцільним та раціональним. Завдяки цим інструментам час розробки програми зменшився, а якість та вигляд програмного продукту значно покращилися.  </a:t>
            </a:r>
          </a:p>
          <a:p>
            <a:r>
              <a:rPr lang="uk-UA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Програма протестована і може успішно використовуватися на підприємстві.</a:t>
            </a:r>
            <a:endParaRPr lang="uk-UA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4457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33400" y="2590800"/>
            <a:ext cx="8229600" cy="1143000"/>
          </a:xfrm>
        </p:spPr>
        <p:txBody>
          <a:bodyPr/>
          <a:lstStyle/>
          <a:p>
            <a:r>
              <a:rPr lang="uk-UA" sz="66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Дякую за увагу</a:t>
            </a:r>
            <a:endParaRPr lang="uk-UA" sz="6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4795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457200" y="0"/>
            <a:ext cx="8229600" cy="1143000"/>
          </a:xfrm>
          <a:prstGeom prst="rect">
            <a:avLst/>
          </a:prstGeom>
          <a:extLst/>
        </p:spPr>
        <p:txBody>
          <a:bodyPr anchor="ctr" anchorCtr="1">
            <a:normAutofit/>
          </a:bodyPr>
          <a:lstStyle>
            <a:lvl1pPr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None/>
              <a:defRPr sz="4400" kern="12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defRPr>
            </a:lvl9pPr>
          </a:lstStyle>
          <a:p>
            <a:pPr>
              <a:defRPr/>
            </a:pPr>
            <a:r>
              <a:rPr lang="uk-UA" sz="5400" dirty="0" smtClean="0">
                <a:solidFill>
                  <a:schemeClr val="bg1"/>
                </a:solidFill>
                <a:latin typeface="Times New Roman" pitchFamily="18" charset="0"/>
              </a:rPr>
              <a:t>Актуальність теми</a:t>
            </a:r>
            <a:endParaRPr lang="ru-RU" sz="5400" dirty="0">
              <a:solidFill>
                <a:schemeClr val="bg1"/>
              </a:solidFill>
              <a:latin typeface="Times New Roman" pitchFamily="18" charset="0"/>
            </a:endParaRPr>
          </a:p>
        </p:txBody>
      </p:sp>
      <p:pic>
        <p:nvPicPr>
          <p:cNvPr id="4099" name="Picture 2" descr="C:\Users\naziway\Source\Repos\GraduateWork\prezentation\телефонний ряд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" y="3524250"/>
            <a:ext cx="8572500" cy="3333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3" descr="C:\Users\naziway\Source\Repos\GraduateWork\prezentation\весела чувіха що говорить по телефону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78" r="9383"/>
          <a:stretch>
            <a:fillRect/>
          </a:stretch>
        </p:blipFill>
        <p:spPr bwMode="auto">
          <a:xfrm>
            <a:off x="6477000" y="1066800"/>
            <a:ext cx="2590800" cy="281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1" name="Picture 4" descr="C:\Users\naziway\Source\Repos\GraduateWork\prezentation\веселий чувак що говорить по телефону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223"/>
          <a:stretch>
            <a:fillRect/>
          </a:stretch>
        </p:blipFill>
        <p:spPr bwMode="auto">
          <a:xfrm>
            <a:off x="61913" y="1066800"/>
            <a:ext cx="2757487" cy="281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02" name="Прямоугольник 1"/>
          <p:cNvSpPr>
            <a:spLocks noChangeArrowheads="1"/>
          </p:cNvSpPr>
          <p:nvPr/>
        </p:nvSpPr>
        <p:spPr bwMode="auto">
          <a:xfrm>
            <a:off x="2947988" y="1214438"/>
            <a:ext cx="3452812" cy="206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ru-RU" altLang="uk-UA" sz="320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Ремонт телефонів займає лідируючі позиції серед усіх сервісних послуг.</a:t>
            </a:r>
            <a:endParaRPr lang="uk-UA" altLang="uk-UA" sz="320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Прямоугольник 4"/>
          <p:cNvSpPr>
            <a:spLocks noChangeArrowheads="1"/>
          </p:cNvSpPr>
          <p:nvPr/>
        </p:nvSpPr>
        <p:spPr bwMode="auto">
          <a:xfrm>
            <a:off x="0" y="-152400"/>
            <a:ext cx="19050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uk-UA" altLang="uk-UA" sz="3600" dirty="0" smtClean="0">
                <a:solidFill>
                  <a:srgbClr val="FFFFFF"/>
                </a:solidFill>
                <a:latin typeface="Times New Roman" pitchFamily="18" charset="0"/>
              </a:rPr>
              <a:t> Мета</a:t>
            </a:r>
            <a:r>
              <a:rPr lang="uk-UA" altLang="uk-UA" sz="3600" dirty="0">
                <a:solidFill>
                  <a:srgbClr val="FFFFFF"/>
                </a:solidFill>
                <a:latin typeface="Times New Roman" pitchFamily="18" charset="0"/>
              </a:rPr>
              <a:t>:</a:t>
            </a:r>
            <a:endParaRPr lang="ru-RU" altLang="uk-UA" sz="2000" dirty="0">
              <a:solidFill>
                <a:srgbClr val="FFFFFF"/>
              </a:solidFill>
              <a:latin typeface="Times New Roman" pitchFamily="18" charset="0"/>
            </a:endParaRPr>
          </a:p>
        </p:txBody>
      </p:sp>
      <p:sp>
        <p:nvSpPr>
          <p:cNvPr id="3075" name="Прямоугольник 5"/>
          <p:cNvSpPr>
            <a:spLocks noChangeArrowheads="1"/>
          </p:cNvSpPr>
          <p:nvPr/>
        </p:nvSpPr>
        <p:spPr bwMode="auto">
          <a:xfrm>
            <a:off x="76200" y="1828800"/>
            <a:ext cx="8839200" cy="3046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uk-UA" altLang="uk-UA" sz="2400" dirty="0" smtClean="0">
                <a:solidFill>
                  <a:srgbClr val="FFFFFF"/>
                </a:solidFill>
                <a:latin typeface="Times New Roman" pitchFamily="18" charset="0"/>
              </a:rPr>
              <a:t>Дослідити предметну область та принципи роботи підприємства, що  займається ремонтом мобільних пристроїв; а також розробити:</a:t>
            </a:r>
          </a:p>
          <a:p>
            <a:r>
              <a:rPr lang="uk-UA" altLang="uk-UA" sz="2400" dirty="0" smtClean="0">
                <a:solidFill>
                  <a:srgbClr val="FFFFFF"/>
                </a:solidFill>
                <a:latin typeface="Times New Roman" pitchFamily="18" charset="0"/>
              </a:rPr>
              <a:t>   − схему бази даних;</a:t>
            </a:r>
          </a:p>
          <a:p>
            <a:r>
              <a:rPr lang="uk-UA" altLang="uk-UA" sz="2400" dirty="0" smtClean="0">
                <a:solidFill>
                  <a:srgbClr val="FFFFFF"/>
                </a:solidFill>
                <a:latin typeface="Times New Roman" pitchFamily="18" charset="0"/>
              </a:rPr>
              <a:t>   − </a:t>
            </a:r>
            <a:r>
              <a:rPr lang="en-US" altLang="uk-UA" sz="2400" dirty="0" smtClean="0">
                <a:solidFill>
                  <a:srgbClr val="FFFFFF"/>
                </a:solidFill>
                <a:latin typeface="Times New Roman" pitchFamily="18" charset="0"/>
              </a:rPr>
              <a:t>UML </a:t>
            </a:r>
            <a:r>
              <a:rPr lang="uk-UA" altLang="uk-UA" sz="2400" dirty="0" smtClean="0">
                <a:solidFill>
                  <a:srgbClr val="FFFFFF"/>
                </a:solidFill>
                <a:latin typeface="Times New Roman" pitchFamily="18" charset="0"/>
              </a:rPr>
              <a:t>діаграму варіантів використання даної АІС ;</a:t>
            </a:r>
          </a:p>
          <a:p>
            <a:r>
              <a:rPr lang="uk-UA" altLang="uk-UA" sz="2400" dirty="0" smtClean="0">
                <a:solidFill>
                  <a:srgbClr val="FFFFFF"/>
                </a:solidFill>
                <a:latin typeface="Times New Roman" pitchFamily="18" charset="0"/>
              </a:rPr>
              <a:t>   − зручний користувацький інтерфейс для роботи з програмним продуктом;</a:t>
            </a:r>
          </a:p>
          <a:p>
            <a:endParaRPr lang="uk-UA" altLang="uk-UA" sz="2400" dirty="0" smtClean="0">
              <a:solidFill>
                <a:srgbClr val="FFFFFF"/>
              </a:solidFill>
              <a:latin typeface="Times New Roman" pitchFamily="18" charset="0"/>
            </a:endParaRPr>
          </a:p>
        </p:txBody>
      </p:sp>
      <p:sp>
        <p:nvSpPr>
          <p:cNvPr id="3076" name="Прямоугольник 6"/>
          <p:cNvSpPr>
            <a:spLocks noChangeArrowheads="1"/>
          </p:cNvSpPr>
          <p:nvPr/>
        </p:nvSpPr>
        <p:spPr bwMode="auto">
          <a:xfrm>
            <a:off x="0" y="1411069"/>
            <a:ext cx="318293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uk-UA" altLang="uk-UA" sz="3600" dirty="0" smtClean="0">
                <a:solidFill>
                  <a:srgbClr val="FFFFFF"/>
                </a:solidFill>
                <a:latin typeface="Times New Roman" pitchFamily="18" charset="0"/>
              </a:rPr>
              <a:t> Завдання</a:t>
            </a:r>
            <a:r>
              <a:rPr lang="uk-UA" altLang="uk-UA" sz="3600" dirty="0">
                <a:solidFill>
                  <a:srgbClr val="FFFFFF"/>
                </a:solidFill>
                <a:latin typeface="Times New Roman" pitchFamily="18" charset="0"/>
              </a:rPr>
              <a:t>:</a:t>
            </a:r>
            <a:endParaRPr lang="ru-RU" altLang="uk-UA" sz="2000" dirty="0">
              <a:solidFill>
                <a:srgbClr val="FFFFFF"/>
              </a:solidFill>
              <a:latin typeface="Times New Roman" pitchFamily="18" charset="0"/>
            </a:endParaRPr>
          </a:p>
        </p:txBody>
      </p:sp>
      <p:sp>
        <p:nvSpPr>
          <p:cNvPr id="5" name="Прямоугольник 5"/>
          <p:cNvSpPr>
            <a:spLocks noChangeArrowheads="1"/>
          </p:cNvSpPr>
          <p:nvPr/>
        </p:nvSpPr>
        <p:spPr bwMode="auto">
          <a:xfrm>
            <a:off x="43543" y="4883045"/>
            <a:ext cx="92964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uk-UA" altLang="uk-UA" sz="2800" dirty="0">
                <a:solidFill>
                  <a:srgbClr val="FFFFFF"/>
                </a:solidFill>
                <a:latin typeface="Times New Roman" pitchFamily="18" charset="0"/>
              </a:rPr>
              <a:t> </a:t>
            </a:r>
            <a:r>
              <a:rPr lang="ru-RU" altLang="uk-UA" sz="2400" dirty="0" err="1" smtClean="0">
                <a:solidFill>
                  <a:srgbClr val="FFFFFF"/>
                </a:solidFill>
                <a:latin typeface="Times New Roman" pitchFamily="18" charset="0"/>
              </a:rPr>
              <a:t>Підприємство</a:t>
            </a:r>
            <a:r>
              <a:rPr lang="ru-RU" altLang="uk-UA" sz="2400" dirty="0" smtClean="0">
                <a:solidFill>
                  <a:srgbClr val="FFFFFF"/>
                </a:solidFill>
                <a:latin typeface="Times New Roman" pitchFamily="18" charset="0"/>
              </a:rPr>
              <a:t> з ремонту </a:t>
            </a:r>
            <a:r>
              <a:rPr lang="ru-RU" altLang="uk-UA" sz="2400" dirty="0" err="1" smtClean="0">
                <a:solidFill>
                  <a:srgbClr val="FFFFFF"/>
                </a:solidFill>
                <a:latin typeface="Times New Roman" pitchFamily="18" charset="0"/>
              </a:rPr>
              <a:t>мобільних</a:t>
            </a:r>
            <a:r>
              <a:rPr lang="ru-RU" altLang="uk-UA" sz="2400" dirty="0" smtClean="0">
                <a:solidFill>
                  <a:srgbClr val="FFFFFF"/>
                </a:solidFill>
                <a:latin typeface="Times New Roman" pitchFamily="18" charset="0"/>
              </a:rPr>
              <a:t> </a:t>
            </a:r>
            <a:r>
              <a:rPr lang="ru-RU" altLang="uk-UA" sz="2400" dirty="0" err="1" smtClean="0">
                <a:solidFill>
                  <a:srgbClr val="FFFFFF"/>
                </a:solidFill>
                <a:latin typeface="Times New Roman" pitchFamily="18" charset="0"/>
              </a:rPr>
              <a:t>пристроїв</a:t>
            </a:r>
            <a:r>
              <a:rPr lang="ru-RU" altLang="uk-UA" sz="2400" dirty="0">
                <a:solidFill>
                  <a:srgbClr val="FFFFFF"/>
                </a:solidFill>
                <a:latin typeface="Times New Roman" pitchFamily="18" charset="0"/>
              </a:rPr>
              <a:t> </a:t>
            </a:r>
            <a:r>
              <a:rPr lang="ru-RU" altLang="uk-UA" sz="2400" dirty="0" smtClean="0">
                <a:solidFill>
                  <a:srgbClr val="FFFFFF"/>
                </a:solidFill>
                <a:latin typeface="Times New Roman" pitchFamily="18" charset="0"/>
              </a:rPr>
              <a:t>«</a:t>
            </a:r>
            <a:r>
              <a:rPr lang="ru-RU" altLang="uk-UA" sz="2400" dirty="0" err="1" smtClean="0">
                <a:solidFill>
                  <a:srgbClr val="FFFFFF"/>
                </a:solidFill>
                <a:latin typeface="Times New Roman" pitchFamily="18" charset="0"/>
              </a:rPr>
              <a:t>СервісФон</a:t>
            </a:r>
            <a:r>
              <a:rPr lang="ru-RU" altLang="uk-UA" sz="2400" dirty="0" smtClean="0">
                <a:solidFill>
                  <a:srgbClr val="FFFFFF"/>
                </a:solidFill>
                <a:latin typeface="Times New Roman" pitchFamily="18" charset="0"/>
              </a:rPr>
              <a:t>».</a:t>
            </a:r>
            <a:endParaRPr lang="ru-RU" altLang="uk-UA" sz="2400" dirty="0">
              <a:solidFill>
                <a:srgbClr val="FFFFFF"/>
              </a:solidFill>
              <a:latin typeface="Times New Roman" pitchFamily="18" charset="0"/>
            </a:endParaRPr>
          </a:p>
        </p:txBody>
      </p:sp>
      <p:sp>
        <p:nvSpPr>
          <p:cNvPr id="6" name="Прямоугольник 6"/>
          <p:cNvSpPr>
            <a:spLocks noChangeArrowheads="1"/>
          </p:cNvSpPr>
          <p:nvPr/>
        </p:nvSpPr>
        <p:spPr bwMode="auto">
          <a:xfrm>
            <a:off x="76200" y="4382869"/>
            <a:ext cx="4542972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uk-UA" altLang="uk-UA" sz="3600" dirty="0" smtClean="0">
                <a:solidFill>
                  <a:srgbClr val="FFFFFF"/>
                </a:solidFill>
                <a:latin typeface="Times New Roman" pitchFamily="18" charset="0"/>
              </a:rPr>
              <a:t> Об</a:t>
            </a:r>
            <a:r>
              <a:rPr lang="en-US" altLang="uk-UA" sz="3600" dirty="0" smtClean="0">
                <a:solidFill>
                  <a:srgbClr val="FFFFFF"/>
                </a:solidFill>
                <a:latin typeface="Times New Roman" pitchFamily="18" charset="0"/>
              </a:rPr>
              <a:t>`</a:t>
            </a:r>
            <a:r>
              <a:rPr lang="uk-UA" altLang="uk-UA" sz="3600" dirty="0" err="1" smtClean="0">
                <a:solidFill>
                  <a:srgbClr val="FFFFFF"/>
                </a:solidFill>
                <a:latin typeface="Times New Roman" pitchFamily="18" charset="0"/>
              </a:rPr>
              <a:t>єкт</a:t>
            </a:r>
            <a:r>
              <a:rPr lang="uk-UA" altLang="uk-UA" sz="3600" dirty="0" smtClean="0">
                <a:solidFill>
                  <a:srgbClr val="FFFFFF"/>
                </a:solidFill>
                <a:latin typeface="Times New Roman" pitchFamily="18" charset="0"/>
              </a:rPr>
              <a:t> дослідження</a:t>
            </a:r>
            <a:endParaRPr lang="ru-RU" altLang="uk-UA" sz="2000" dirty="0">
              <a:solidFill>
                <a:srgbClr val="FFFFFF"/>
              </a:solidFill>
              <a:latin typeface="Times New Roman" pitchFamily="18" charset="0"/>
            </a:endParaRPr>
          </a:p>
        </p:txBody>
      </p:sp>
      <p:sp>
        <p:nvSpPr>
          <p:cNvPr id="7" name="Прямоугольник 5"/>
          <p:cNvSpPr>
            <a:spLocks noChangeArrowheads="1"/>
          </p:cNvSpPr>
          <p:nvPr/>
        </p:nvSpPr>
        <p:spPr bwMode="auto">
          <a:xfrm>
            <a:off x="152400" y="304800"/>
            <a:ext cx="9296400" cy="12618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uk-UA" altLang="uk-UA" sz="2800" dirty="0">
                <a:solidFill>
                  <a:srgbClr val="FFFFFF"/>
                </a:solidFill>
                <a:latin typeface="Times New Roman" pitchFamily="18" charset="0"/>
              </a:rPr>
              <a:t> </a:t>
            </a:r>
            <a:r>
              <a:rPr lang="uk-UA" altLang="uk-UA" sz="2400" dirty="0" smtClean="0">
                <a:solidFill>
                  <a:srgbClr val="FFFFFF"/>
                </a:solidFill>
                <a:latin typeface="Times New Roman" pitchFamily="18" charset="0"/>
              </a:rPr>
              <a:t>Розробити інформаційну систему для підвищення продуктивності та полегшення управління підприємством, що займається ремонтом мобільних пристроїв.</a:t>
            </a:r>
            <a:endParaRPr lang="ru-RU" altLang="uk-UA" sz="2400" dirty="0">
              <a:solidFill>
                <a:srgbClr val="FFFFFF"/>
              </a:solidFill>
              <a:latin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457200" y="-228600"/>
            <a:ext cx="8229600" cy="1143000"/>
          </a:xfrm>
          <a:prstGeom prst="rect">
            <a:avLst/>
          </a:prstGeom>
          <a:extLst/>
        </p:spPr>
        <p:txBody>
          <a:bodyPr anchor="ctr" anchorCtr="1">
            <a:normAutofit/>
          </a:bodyPr>
          <a:lstStyle>
            <a:lvl1pPr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None/>
              <a:defRPr sz="4400" kern="12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defRPr>
            </a:lvl9pPr>
          </a:lstStyle>
          <a:p>
            <a:pPr>
              <a:defRPr/>
            </a:pPr>
            <a:r>
              <a:rPr lang="uk-UA" sz="5400" dirty="0" smtClean="0">
                <a:solidFill>
                  <a:schemeClr val="bg1"/>
                </a:solidFill>
                <a:latin typeface="Times New Roman" pitchFamily="18" charset="0"/>
              </a:rPr>
              <a:t>Предмет дослідження</a:t>
            </a:r>
            <a:endParaRPr lang="ru-RU" sz="5400" dirty="0">
              <a:solidFill>
                <a:schemeClr val="bg1"/>
              </a:solidFill>
              <a:latin typeface="Times New Roman" pitchFamily="18" charset="0"/>
            </a:endParaRPr>
          </a:p>
        </p:txBody>
      </p:sp>
      <p:sp>
        <p:nvSpPr>
          <p:cNvPr id="6147" name="Прямоугольник 4"/>
          <p:cNvSpPr>
            <a:spLocks noChangeArrowheads="1"/>
          </p:cNvSpPr>
          <p:nvPr/>
        </p:nvSpPr>
        <p:spPr bwMode="auto">
          <a:xfrm>
            <a:off x="228600" y="990600"/>
            <a:ext cx="8839200" cy="95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/>
            <a:r>
              <a:rPr lang="ru-RU" altLang="uk-UA" sz="2800" dirty="0" err="1">
                <a:solidFill>
                  <a:schemeClr val="bg1"/>
                </a:solidFill>
                <a:latin typeface="Times New Roman" pitchFamily="18" charset="0"/>
              </a:rPr>
              <a:t>Підвищення</a:t>
            </a:r>
            <a:r>
              <a:rPr lang="ru-RU" altLang="uk-UA" sz="2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ru-RU" altLang="uk-UA" sz="2800" dirty="0" err="1">
                <a:solidFill>
                  <a:schemeClr val="bg1"/>
                </a:solidFill>
                <a:latin typeface="Times New Roman" pitchFamily="18" charset="0"/>
              </a:rPr>
              <a:t>ефективності</a:t>
            </a:r>
            <a:r>
              <a:rPr lang="ru-RU" altLang="uk-UA" sz="2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ru-RU" altLang="uk-UA" sz="2800" dirty="0" err="1">
                <a:solidFill>
                  <a:schemeClr val="bg1"/>
                </a:solidFill>
                <a:latin typeface="Times New Roman" pitchFamily="18" charset="0"/>
              </a:rPr>
              <a:t>підприємства</a:t>
            </a:r>
            <a:r>
              <a:rPr lang="ru-RU" altLang="uk-UA" sz="2800" dirty="0">
                <a:solidFill>
                  <a:schemeClr val="bg1"/>
                </a:solidFill>
                <a:latin typeface="Times New Roman" pitchFamily="18" charset="0"/>
              </a:rPr>
              <a:t> за </a:t>
            </a:r>
            <a:r>
              <a:rPr lang="ru-RU" altLang="uk-UA" sz="2800" dirty="0" err="1">
                <a:solidFill>
                  <a:schemeClr val="bg1"/>
                </a:solidFill>
                <a:latin typeface="Times New Roman" pitchFamily="18" charset="0"/>
              </a:rPr>
              <a:t>рахунок</a:t>
            </a:r>
            <a:r>
              <a:rPr lang="ru-RU" altLang="uk-UA" sz="2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ru-RU" altLang="uk-UA" sz="2800" dirty="0" err="1">
                <a:solidFill>
                  <a:schemeClr val="bg1"/>
                </a:solidFill>
                <a:latin typeface="Times New Roman" pitchFamily="18" charset="0"/>
              </a:rPr>
              <a:t>впровадження</a:t>
            </a:r>
            <a:r>
              <a:rPr lang="ru-RU" altLang="uk-UA" sz="2800" dirty="0">
                <a:solidFill>
                  <a:schemeClr val="bg1"/>
                </a:solidFill>
                <a:latin typeface="Times New Roman" pitchFamily="18" charset="0"/>
              </a:rPr>
              <a:t> на </a:t>
            </a:r>
            <a:r>
              <a:rPr lang="ru-RU" altLang="uk-UA" sz="2800" dirty="0" err="1">
                <a:solidFill>
                  <a:schemeClr val="bg1"/>
                </a:solidFill>
                <a:latin typeface="Times New Roman" pitchFamily="18" charset="0"/>
              </a:rPr>
              <a:t>ньому</a:t>
            </a:r>
            <a:r>
              <a:rPr lang="ru-RU" altLang="uk-UA" sz="2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ru-RU" altLang="uk-UA" sz="2800" dirty="0" err="1">
                <a:solidFill>
                  <a:schemeClr val="bg1"/>
                </a:solidFill>
                <a:latin typeface="Times New Roman" pitchFamily="18" charset="0"/>
              </a:rPr>
              <a:t>автоматизації</a:t>
            </a:r>
            <a:r>
              <a:rPr lang="ru-RU" altLang="uk-UA" sz="280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ru-RU" altLang="uk-UA" sz="2800" dirty="0" err="1">
                <a:solidFill>
                  <a:schemeClr val="bg1"/>
                </a:solidFill>
                <a:latin typeface="Times New Roman" pitchFamily="18" charset="0"/>
              </a:rPr>
              <a:t>праці</a:t>
            </a:r>
            <a:endParaRPr lang="ru-RU" altLang="uk-UA" sz="2800" dirty="0">
              <a:solidFill>
                <a:schemeClr val="bg1"/>
              </a:solidFill>
              <a:latin typeface="Times New Roman" pitchFamily="18" charset="0"/>
            </a:endParaRPr>
          </a:p>
        </p:txBody>
      </p:sp>
      <p:pic>
        <p:nvPicPr>
          <p:cNvPr id="6148" name="Picture 2" descr="C:\Users\naziway\Source\Repos\GraduateWork\prezentation\ефективність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99" r="10381"/>
          <a:stretch>
            <a:fillRect/>
          </a:stretch>
        </p:blipFill>
        <p:spPr bwMode="auto">
          <a:xfrm>
            <a:off x="261938" y="1905000"/>
            <a:ext cx="4357687" cy="2339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9" name="Picture 3" descr="C:\Users\naziway\Source\Repos\GraduateWork\prezentation\ефективність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2025" y="1905000"/>
            <a:ext cx="4114800" cy="2339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0" name="Picture 4" descr="C:\Users\naziway\Source\Repos\GraduateWork\prezentation\ефективність діаграма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4267200"/>
            <a:ext cx="3573463" cy="255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457200" y="0"/>
            <a:ext cx="8229600" cy="1143000"/>
          </a:xfrm>
          <a:prstGeom prst="rect">
            <a:avLst/>
          </a:prstGeom>
          <a:extLst/>
        </p:spPr>
        <p:txBody>
          <a:bodyPr anchor="ctr" anchorCtr="1">
            <a:normAutofit fontScale="77500" lnSpcReduction="20000"/>
          </a:bodyPr>
          <a:lstStyle>
            <a:lvl1pPr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None/>
              <a:defRPr sz="4400" kern="12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defRPr>
            </a:lvl9pPr>
          </a:lstStyle>
          <a:p>
            <a:pPr>
              <a:defRPr/>
            </a:pPr>
            <a:r>
              <a:rPr lang="uk-UA" sz="5400" dirty="0" smtClean="0">
                <a:solidFill>
                  <a:schemeClr val="bg1"/>
                </a:solidFill>
                <a:latin typeface="Times New Roman" pitchFamily="18" charset="0"/>
              </a:rPr>
              <a:t>Технології для досягнення поставленої мети</a:t>
            </a:r>
            <a:endParaRPr lang="ru-RU" sz="5400" dirty="0">
              <a:solidFill>
                <a:schemeClr val="bg1"/>
              </a:solidFill>
              <a:latin typeface="Times New Roman" pitchFamily="18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3487" y="1143000"/>
            <a:ext cx="2286000" cy="228600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00" y="-533400"/>
            <a:ext cx="4572000" cy="4572000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550" y="3657600"/>
            <a:ext cx="3467100" cy="2813878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7300" y="3635789"/>
            <a:ext cx="28575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61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457200" y="0"/>
            <a:ext cx="8229600" cy="1143000"/>
          </a:xfrm>
          <a:prstGeom prst="rect">
            <a:avLst/>
          </a:prstGeom>
          <a:extLst/>
        </p:spPr>
        <p:txBody>
          <a:bodyPr anchor="ctr" anchorCtr="1">
            <a:normAutofit/>
          </a:bodyPr>
          <a:lstStyle>
            <a:lvl1pPr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None/>
              <a:defRPr sz="4400" kern="12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defRPr>
            </a:lvl9pPr>
          </a:lstStyle>
          <a:p>
            <a:pPr>
              <a:defRPr/>
            </a:pPr>
            <a:r>
              <a:rPr lang="uk-UA" sz="5400" dirty="0" smtClean="0">
                <a:solidFill>
                  <a:schemeClr val="bg1"/>
                </a:solidFill>
                <a:latin typeface="Times New Roman" pitchFamily="18" charset="0"/>
              </a:rPr>
              <a:t>Дерево цілей</a:t>
            </a:r>
            <a:endParaRPr lang="ru-RU" sz="5400" dirty="0">
              <a:solidFill>
                <a:schemeClr val="bg1"/>
              </a:solidFill>
              <a:latin typeface="Times New Roman" pitchFamily="18" charset="0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90601"/>
            <a:ext cx="9144000" cy="4223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584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-228600"/>
            <a:ext cx="9144000" cy="1143000"/>
          </a:xfrm>
          <a:prstGeom prst="rect">
            <a:avLst/>
          </a:prstGeom>
          <a:extLst/>
        </p:spPr>
        <p:txBody>
          <a:bodyPr anchor="ctr" anchorCtr="1">
            <a:normAutofit fontScale="92500"/>
          </a:bodyPr>
          <a:lstStyle>
            <a:lvl1pPr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None/>
              <a:defRPr sz="4400" kern="12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defRPr>
            </a:lvl9pPr>
          </a:lstStyle>
          <a:p>
            <a:pPr>
              <a:defRPr/>
            </a:pPr>
            <a:r>
              <a:rPr lang="uk-UA" dirty="0" smtClean="0">
                <a:solidFill>
                  <a:schemeClr val="bg1"/>
                </a:solidFill>
                <a:latin typeface="Times New Roman" pitchFamily="18" charset="0"/>
              </a:rPr>
              <a:t>Структура підприємства «</a:t>
            </a:r>
            <a:r>
              <a:rPr lang="uk-UA" dirty="0" err="1" smtClean="0">
                <a:solidFill>
                  <a:schemeClr val="bg1"/>
                </a:solidFill>
                <a:latin typeface="Times New Roman" pitchFamily="18" charset="0"/>
              </a:rPr>
              <a:t>СервісФон</a:t>
            </a:r>
            <a:r>
              <a:rPr lang="uk-UA" dirty="0" smtClean="0">
                <a:solidFill>
                  <a:schemeClr val="bg1"/>
                </a:solidFill>
                <a:latin typeface="Times New Roman" pitchFamily="18" charset="0"/>
              </a:rPr>
              <a:t>»</a:t>
            </a:r>
            <a:endParaRPr lang="ru-RU" dirty="0">
              <a:solidFill>
                <a:schemeClr val="bg1"/>
              </a:solidFill>
              <a:latin typeface="Times New Roman" pitchFamily="18" charset="0"/>
            </a:endParaRPr>
          </a:p>
        </p:txBody>
      </p:sp>
      <p:pic>
        <p:nvPicPr>
          <p:cNvPr id="5123" name="Picture 6" descr="C:\Users\naziway\Source\Repos\GraduateWork\prezentation\підприємство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62000"/>
            <a:ext cx="8999538" cy="533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609600" y="762000"/>
            <a:ext cx="8229600" cy="1143000"/>
          </a:xfrm>
          <a:prstGeom prst="rect">
            <a:avLst/>
          </a:prstGeom>
          <a:extLst/>
        </p:spPr>
        <p:txBody>
          <a:bodyPr anchor="ctr" anchorCtr="1">
            <a:normAutofit/>
          </a:bodyPr>
          <a:lstStyle>
            <a:lvl1pPr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None/>
              <a:defRPr sz="4400" kern="12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defRPr>
            </a:lvl9pPr>
          </a:lstStyle>
          <a:p>
            <a:pPr>
              <a:defRPr/>
            </a:pPr>
            <a:endParaRPr lang="ru-RU" sz="5400" dirty="0">
              <a:solidFill>
                <a:schemeClr val="bg1"/>
              </a:solidFill>
              <a:latin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Прямоугольник 3"/>
          <p:cNvSpPr>
            <a:spLocks noChangeArrowheads="1"/>
          </p:cNvSpPr>
          <p:nvPr/>
        </p:nvSpPr>
        <p:spPr bwMode="auto">
          <a:xfrm>
            <a:off x="-381000" y="41275"/>
            <a:ext cx="990600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/>
            <a:r>
              <a:rPr lang="uk-UA" altLang="uk-UA" sz="4800">
                <a:solidFill>
                  <a:srgbClr val="FFFFFF"/>
                </a:solidFill>
                <a:latin typeface="Times New Roman" pitchFamily="18" charset="0"/>
              </a:rPr>
              <a:t>Діаграма варіантів використання</a:t>
            </a:r>
            <a:endParaRPr lang="ru-RU" altLang="uk-UA" sz="4800">
              <a:solidFill>
                <a:srgbClr val="FFFFFF"/>
              </a:solidFill>
              <a:latin typeface="Times New Roman" pitchFamily="18" charset="0"/>
            </a:endParaRPr>
          </a:p>
        </p:txBody>
      </p:sp>
      <p:pic>
        <p:nvPicPr>
          <p:cNvPr id="8195" name="Рисунок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22"/>
          <a:stretch>
            <a:fillRect/>
          </a:stretch>
        </p:blipFill>
        <p:spPr bwMode="auto">
          <a:xfrm>
            <a:off x="2133600" y="725488"/>
            <a:ext cx="4876800" cy="6132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Прямоугольник 4"/>
          <p:cNvSpPr>
            <a:spLocks noChangeArrowheads="1"/>
          </p:cNvSpPr>
          <p:nvPr/>
        </p:nvSpPr>
        <p:spPr bwMode="auto">
          <a:xfrm>
            <a:off x="571500" y="41275"/>
            <a:ext cx="8001000" cy="92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/>
            <a:r>
              <a:rPr lang="uk-UA" altLang="uk-UA" sz="5400">
                <a:solidFill>
                  <a:srgbClr val="FFFFFF"/>
                </a:solidFill>
                <a:latin typeface="Times New Roman" pitchFamily="18" charset="0"/>
              </a:rPr>
              <a:t>Схема бази даних</a:t>
            </a:r>
            <a:endParaRPr lang="ru-RU" altLang="uk-UA" sz="5400">
              <a:solidFill>
                <a:srgbClr val="FFFFFF"/>
              </a:solidFill>
              <a:latin typeface="Times New Roman" pitchFamily="18" charset="0"/>
            </a:endParaRPr>
          </a:p>
        </p:txBody>
      </p:sp>
      <p:pic>
        <p:nvPicPr>
          <p:cNvPr id="7171" name="Рисунок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26"/>
          <a:stretch>
            <a:fillRect/>
          </a:stretch>
        </p:blipFill>
        <p:spPr bwMode="auto">
          <a:xfrm>
            <a:off x="2165350" y="866775"/>
            <a:ext cx="4813300" cy="583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Apex</Template>
  <TotalTime>613</TotalTime>
  <Words>314</Words>
  <Application>Microsoft Office PowerPoint</Application>
  <PresentationFormat>Экран (4:3)</PresentationFormat>
  <Paragraphs>44</Paragraphs>
  <Slides>19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19</vt:i4>
      </vt:variant>
    </vt:vector>
  </HeadingPairs>
  <TitlesOfParts>
    <vt:vector size="24" baseType="lpstr">
      <vt:lpstr>Calibri</vt:lpstr>
      <vt:lpstr>Arial</vt:lpstr>
      <vt:lpstr>Times New Roman</vt:lpstr>
      <vt:lpstr>Constantia</vt:lpstr>
      <vt:lpstr>Тема Office</vt:lpstr>
      <vt:lpstr>Розробка АІС по обслуговуванню клієнтів підприємством, що надає послуги по ремонту мобільних пристроїв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Статистика</vt:lpstr>
      <vt:lpstr>Презентация PowerPoint</vt:lpstr>
      <vt:lpstr>Дякую за увагу</vt:lpstr>
    </vt:vector>
  </TitlesOfParts>
  <Company>SPecialiST RePack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Розробка АІС по обслуговуванню клієнтів підприємством, що надає послуги по ремонту мобільних пристроїв</dc:title>
  <dc:creator>__it</dc:creator>
  <cp:lastModifiedBy>naziway</cp:lastModifiedBy>
  <cp:revision>45</cp:revision>
  <dcterms:created xsi:type="dcterms:W3CDTF">2017-06-14T10:26:01Z</dcterms:created>
  <dcterms:modified xsi:type="dcterms:W3CDTF">2017-06-15T22:55:41Z</dcterms:modified>
</cp:coreProperties>
</file>